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9" r:id="rId3"/>
    <p:sldId id="258" r:id="rId4"/>
    <p:sldId id="260" r:id="rId5"/>
    <p:sldId id="261" r:id="rId6"/>
    <p:sldId id="263" r:id="rId7"/>
    <p:sldId id="268" r:id="rId8"/>
    <p:sldId id="269" r:id="rId9"/>
    <p:sldId id="272" r:id="rId10"/>
    <p:sldId id="270" r:id="rId11"/>
    <p:sldId id="273" r:id="rId12"/>
    <p:sldId id="282" r:id="rId13"/>
    <p:sldId id="280" r:id="rId14"/>
    <p:sldId id="281" r:id="rId15"/>
    <p:sldId id="283" r:id="rId16"/>
    <p:sldId id="274" r:id="rId17"/>
    <p:sldId id="275" r:id="rId18"/>
    <p:sldId id="276" r:id="rId19"/>
    <p:sldId id="277" r:id="rId20"/>
    <p:sldId id="278" r:id="rId21"/>
    <p:sldId id="284" r:id="rId22"/>
    <p:sldId id="287" r:id="rId23"/>
    <p:sldId id="271" r:id="rId24"/>
    <p:sldId id="285" r:id="rId25"/>
    <p:sldId id="286" r:id="rId26"/>
    <p:sldId id="267" r:id="rId2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7" autoAdjust="0"/>
    <p:restoredTop sz="86721" autoAdjust="0"/>
  </p:normalViewPr>
  <p:slideViewPr>
    <p:cSldViewPr>
      <p:cViewPr varScale="1">
        <p:scale>
          <a:sx n="106" d="100"/>
          <a:sy n="106" d="100"/>
        </p:scale>
        <p:origin x="-992" y="-96"/>
      </p:cViewPr>
      <p:guideLst>
        <p:guide orient="horz" pos="4020"/>
        <p:guide orient="horz" pos="890"/>
        <p:guide orient="horz" pos="1434"/>
        <p:guide pos="884"/>
        <p:guide pos="5465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EFA4B-77C2-481A-ABD0-DB23CAD51848}" type="datetime8">
              <a:rPr lang="nl-NL" smtClean="0"/>
              <a:t>14/03/14 23:57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279370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21D8-2BA0-4B3C-980A-4A3FF683EAE5}" type="datetime8">
              <a:rPr lang="nl-NL" smtClean="0"/>
              <a:t>14/03/14 23:57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heet met TNO-log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403350" y="234888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1805312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98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klei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350" y="235080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4293096"/>
            <a:ext cx="3024188" cy="2088654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13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psomming en of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6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box  of groo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8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26146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03350" y="2199600"/>
            <a:ext cx="7272338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248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2336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Screenshot 2014-03-14 20.04.55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72" y="116632"/>
            <a:ext cx="557044" cy="562614"/>
          </a:xfrm>
          <a:prstGeom prst="rect">
            <a:avLst/>
          </a:prstGeom>
        </p:spPr>
      </p:pic>
      <p:pic>
        <p:nvPicPr>
          <p:cNvPr id="13" name="Picture 12" descr="Screenshot 2014-03-14 20.07.09.png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" t="-1668" b="-1"/>
          <a:stretch/>
        </p:blipFill>
        <p:spPr>
          <a:xfrm>
            <a:off x="263840" y="188933"/>
            <a:ext cx="851776" cy="50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1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9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Open Source BIM (.</a:t>
            </a:r>
            <a:r>
              <a:rPr lang="nl-NL" dirty="0" err="1" smtClean="0"/>
              <a:t>org</a:t>
            </a:r>
            <a:r>
              <a:rPr lang="nl-NL" dirty="0" smtClean="0"/>
              <a:t>)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350" y="1988840"/>
            <a:ext cx="7272338" cy="360000"/>
          </a:xfrm>
        </p:spPr>
        <p:txBody>
          <a:bodyPr/>
          <a:lstStyle/>
          <a:p>
            <a:r>
              <a:rPr lang="nl-NL" dirty="0" smtClean="0"/>
              <a:t>
Léon van Berlo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0203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BIMserver</a:t>
            </a:r>
            <a:r>
              <a:rPr lang="nl-NL" dirty="0" smtClean="0"/>
              <a:t> is….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r>
              <a:rPr lang="en-GB" sz="2400" b="1" dirty="0" smtClean="0"/>
              <a:t>Open and stable core to use and build on top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Core server features like revisions, authorization, compare, query, model checking, merging, etc..</a:t>
            </a:r>
          </a:p>
          <a:p>
            <a:pPr lvl="1"/>
            <a:r>
              <a:rPr lang="en-GB" dirty="0" smtClean="0"/>
              <a:t>Open interfaces, lots of network protocols (soap, PB, </a:t>
            </a:r>
            <a:r>
              <a:rPr lang="en-GB" dirty="0" err="1" smtClean="0"/>
              <a:t>json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Open standards</a:t>
            </a:r>
          </a:p>
          <a:p>
            <a:pPr lvl="1"/>
            <a:r>
              <a:rPr lang="en-GB" dirty="0" smtClean="0"/>
              <a:t>Plugin framework for render engines (like </a:t>
            </a:r>
            <a:r>
              <a:rPr lang="en-GB" dirty="0" err="1" smtClean="0"/>
              <a:t>IfcOpenShell</a:t>
            </a:r>
            <a:r>
              <a:rPr lang="en-GB" dirty="0" smtClean="0"/>
              <a:t>); </a:t>
            </a:r>
            <a:r>
              <a:rPr lang="en-GB" dirty="0" err="1" smtClean="0"/>
              <a:t>ObjectIDMs</a:t>
            </a:r>
            <a:r>
              <a:rPr lang="en-GB" dirty="0" smtClean="0"/>
              <a:t> &amp; Query engines (like </a:t>
            </a:r>
            <a:r>
              <a:rPr lang="en-GB" dirty="0" err="1" smtClean="0"/>
              <a:t>BimQL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Flexible admin configuration &amp; fine-tuning</a:t>
            </a:r>
          </a:p>
          <a:p>
            <a:pPr lvl="1"/>
            <a:r>
              <a:rPr lang="en-GB" dirty="0" smtClean="0"/>
              <a:t>Good developers documentation and SDK</a:t>
            </a:r>
          </a:p>
          <a:p>
            <a:pPr lvl="1"/>
            <a:r>
              <a:rPr lang="en-GB" dirty="0" smtClean="0"/>
              <a:t>Open source</a:t>
            </a:r>
          </a:p>
          <a:p>
            <a:pPr lvl="1"/>
            <a:r>
              <a:rPr lang="en-GB" dirty="0" smtClean="0"/>
              <a:t>Etc..</a:t>
            </a:r>
            <a:endParaRPr lang="en-GB" sz="2000" dirty="0" smtClean="0"/>
          </a:p>
          <a:p>
            <a:endParaRPr lang="en-GB" sz="2000" dirty="0" smtClean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48552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980728"/>
            <a:ext cx="7272338" cy="720000"/>
          </a:xfrm>
        </p:spPr>
        <p:txBody>
          <a:bodyPr/>
          <a:lstStyle/>
          <a:p>
            <a:r>
              <a:rPr lang="en-US" dirty="0" smtClean="0"/>
              <a:t>Where people are using it for…..</a:t>
            </a:r>
            <a:endParaRPr lang="en-US" dirty="0"/>
          </a:p>
        </p:txBody>
      </p:sp>
      <p:pic>
        <p:nvPicPr>
          <p:cNvPr id="4" name="Picture 2" descr="http://catenda.no/wp-content/uploads/2012/03/Screen-shot-2012-03-20-at-2.28.0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3654896" cy="28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6645" r="14731" b="57667"/>
          <a:stretch/>
        </p:blipFill>
        <p:spPr bwMode="auto">
          <a:xfrm>
            <a:off x="4800600" y="1600200"/>
            <a:ext cx="4192859" cy="16126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33800"/>
            <a:ext cx="2971800" cy="275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catenda.no/wp-content/uploads/2012/03/Screen-shot-2012-03-20-at-1.36.17-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276600" cy="20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6685" r="696" b="5448"/>
          <a:stretch/>
        </p:blipFill>
        <p:spPr bwMode="auto">
          <a:xfrm>
            <a:off x="6463434" y="2971800"/>
            <a:ext cx="2680566" cy="208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2109936" cy="162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18838" r="25492" b="1331"/>
          <a:stretch/>
        </p:blipFill>
        <p:spPr bwMode="auto">
          <a:xfrm>
            <a:off x="609600" y="1828800"/>
            <a:ext cx="1909837" cy="259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917" r="14248" b="1295"/>
          <a:stretch/>
        </p:blipFill>
        <p:spPr bwMode="auto">
          <a:xfrm>
            <a:off x="323528" y="4797152"/>
            <a:ext cx="1905000" cy="17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creenshot 2014-01-04 19.51.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229200"/>
            <a:ext cx="4772000" cy="14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08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short BIMserver is an IFC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that comes in, is stored as objects in the database</a:t>
            </a:r>
          </a:p>
          <a:p>
            <a:r>
              <a:rPr lang="en-US" dirty="0" smtClean="0"/>
              <a:t>We don’t have to translate IFC to our internal model (which makes it possible to build such a reliable import/export)</a:t>
            </a:r>
          </a:p>
          <a:p>
            <a:r>
              <a:rPr lang="en-US" dirty="0" smtClean="0"/>
              <a:t>But we also DO NOT analyze geometry</a:t>
            </a:r>
          </a:p>
          <a:p>
            <a:pPr lvl="1"/>
            <a:r>
              <a:rPr lang="en-US" dirty="0" smtClean="0"/>
              <a:t>Geometry in IFC are objects; we store the objects as is</a:t>
            </a:r>
          </a:p>
          <a:p>
            <a:endParaRPr lang="en-US" dirty="0"/>
          </a:p>
          <a:p>
            <a:r>
              <a:rPr lang="en-US" dirty="0" smtClean="0"/>
              <a:t>Downside: </a:t>
            </a:r>
          </a:p>
          <a:p>
            <a:pPr lvl="1"/>
            <a:r>
              <a:rPr lang="en-US" dirty="0" smtClean="0"/>
              <a:t>When you want to transform to others formats someone has to do CSG / Boolean operations*</a:t>
            </a:r>
          </a:p>
          <a:p>
            <a:pPr marL="185738" lvl="1" indent="0">
              <a:buNone/>
            </a:pPr>
            <a:r>
              <a:rPr lang="en-US" dirty="0"/>
              <a:t> </a:t>
            </a:r>
            <a:r>
              <a:rPr lang="en-US" dirty="0" smtClean="0"/>
              <a:t> (and as a server we don’t feel it is up to us)</a:t>
            </a:r>
          </a:p>
          <a:p>
            <a:pPr marL="185738" lvl="1" indent="0">
              <a:buNone/>
            </a:pPr>
            <a:endParaRPr lang="en-US" dirty="0"/>
          </a:p>
          <a:p>
            <a:pPr marL="185738" lvl="1" indent="0">
              <a:buNone/>
            </a:pPr>
            <a:r>
              <a:rPr lang="en-US" sz="1400" dirty="0" smtClean="0"/>
              <a:t>* = </a:t>
            </a:r>
            <a:r>
              <a:rPr lang="en-US" sz="1400" dirty="0"/>
              <a:t>For example for  our IFC-&gt;GIS experiment in 2009</a:t>
            </a:r>
          </a:p>
          <a:p>
            <a:pPr marL="185738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505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IfcOpenShell.org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877280"/>
            <a:ext cx="4608512" cy="51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380" y="1052737"/>
            <a:ext cx="7404092" cy="57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8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 the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IFC geometry is now rendered during check-in (optional)</a:t>
            </a:r>
          </a:p>
          <a:p>
            <a:endParaRPr lang="en-US" dirty="0" smtClean="0"/>
          </a:p>
          <a:p>
            <a:r>
              <a:rPr lang="en-US" dirty="0" smtClean="0"/>
              <a:t>Geometry is stored in BIMserver database to make is accessible for all other plugins (</a:t>
            </a:r>
            <a:r>
              <a:rPr lang="en-US" dirty="0" err="1" smtClean="0"/>
              <a:t>serializers</a:t>
            </a:r>
            <a:r>
              <a:rPr lang="en-US" dirty="0" smtClean="0"/>
              <a:t>, services, </a:t>
            </a:r>
            <a:r>
              <a:rPr lang="en-US" dirty="0" err="1" smtClean="0"/>
              <a:t>etc</a:t>
            </a:r>
            <a:r>
              <a:rPr lang="en-US" dirty="0" smtClean="0"/>
              <a:t>) and developers</a:t>
            </a:r>
          </a:p>
          <a:p>
            <a:endParaRPr lang="en-US" dirty="0" smtClean="0"/>
          </a:p>
          <a:p>
            <a:r>
              <a:rPr lang="en-US" dirty="0" smtClean="0"/>
              <a:t>Much better color support then most commercial tools</a:t>
            </a:r>
          </a:p>
          <a:p>
            <a:endParaRPr lang="en-US" dirty="0" smtClean="0"/>
          </a:p>
          <a:p>
            <a:r>
              <a:rPr lang="en-US" dirty="0" smtClean="0"/>
              <a:t>Geometry optimization (efficiency) </a:t>
            </a:r>
          </a:p>
          <a:p>
            <a:endParaRPr lang="en-US" dirty="0"/>
          </a:p>
          <a:p>
            <a:r>
              <a:rPr lang="en-US" dirty="0" smtClean="0"/>
              <a:t>Pretty reliable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2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then…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2276872"/>
            <a:ext cx="2536056" cy="39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2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052736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BIM Surfer </a:t>
            </a:r>
            <a:br>
              <a:rPr lang="en-US" dirty="0" smtClean="0"/>
            </a:br>
            <a:r>
              <a:rPr lang="en-US" b="0" dirty="0" err="1" smtClean="0"/>
              <a:t>www.bimsurfer.org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/>
              <a:t/>
            </a:r>
            <a:br>
              <a:rPr lang="en-US" b="0" dirty="0"/>
            </a:br>
            <a:r>
              <a:rPr lang="en-US" sz="2000" b="0" dirty="0" err="1" smtClean="0"/>
              <a:t>SceneJS</a:t>
            </a:r>
            <a:r>
              <a:rPr lang="en-US" sz="2000" b="0" dirty="0" smtClean="0"/>
              <a:t> based WebGL application to view IFC in a </a:t>
            </a:r>
            <a:r>
              <a:rPr lang="en-US" sz="2000" b="0" dirty="0" err="1" smtClean="0"/>
              <a:t>webbrowser</a:t>
            </a:r>
            <a:endParaRPr lang="en-US" sz="20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690068"/>
            <a:ext cx="5588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124744"/>
            <a:ext cx="7704856" cy="720000"/>
          </a:xfrm>
        </p:spPr>
        <p:txBody>
          <a:bodyPr/>
          <a:lstStyle/>
          <a:p>
            <a:r>
              <a:rPr lang="en-US" dirty="0" smtClean="0"/>
              <a:t>Vienna fans made ‘expose’  and ‘transparent’  sliders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2936"/>
            <a:ext cx="6660232" cy="3716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88840"/>
            <a:ext cx="426073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1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“Complete” rewrite in 2014</a:t>
            </a:r>
            <a:endParaRPr lang="en-US" dirty="0"/>
          </a:p>
        </p:txBody>
      </p:sp>
      <p:pic>
        <p:nvPicPr>
          <p:cNvPr id="4" name="Picture 3" descr="Screenshot 2014-03-14 20.47.4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6992"/>
            <a:ext cx="3923928" cy="2579547"/>
          </a:xfrm>
          <a:prstGeom prst="rect">
            <a:avLst/>
          </a:prstGeom>
        </p:spPr>
      </p:pic>
      <p:pic>
        <p:nvPicPr>
          <p:cNvPr id="5" name="Picture 4" descr="Screenshot 2014-03-14 20.48.3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698374"/>
            <a:ext cx="6588224" cy="43310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spaghetti code to modular code with API (and events)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Example1.html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6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BIM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199600"/>
            <a:ext cx="7489130" cy="41821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Open Source BIM collective</a:t>
            </a:r>
          </a:p>
          <a:p>
            <a:pPr lvl="1"/>
            <a:r>
              <a:rPr lang="en-US" dirty="0" smtClean="0"/>
              <a:t>Collective of individual open source projects</a:t>
            </a:r>
          </a:p>
          <a:p>
            <a:pPr lvl="1"/>
            <a:r>
              <a:rPr lang="en-US" dirty="0" smtClean="0"/>
              <a:t>Collaborate on ‘boring’ stuff (hosting, marketing, legal questions,…)</a:t>
            </a:r>
          </a:p>
          <a:p>
            <a:pPr lvl="1"/>
            <a:r>
              <a:rPr lang="en-US" dirty="0" smtClean="0"/>
              <a:t>Committed to interconnect individual tools to a seamless experience</a:t>
            </a:r>
          </a:p>
          <a:p>
            <a:pPr lvl="1"/>
            <a:r>
              <a:rPr lang="en-US" dirty="0" smtClean="0"/>
              <a:t>Holds ‘main’ projects, but also plugins, micro standards (for the interconnection) and experimental research.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1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 made it official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2088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03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others joined….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</a:t>
            </a:r>
            <a:r>
              <a:rPr lang="en-US" dirty="0" err="1" smtClean="0"/>
              <a:t>imvie.ws</a:t>
            </a:r>
            <a:r>
              <a:rPr lang="en-US" dirty="0" smtClean="0"/>
              <a:t> (html/</a:t>
            </a:r>
            <a:r>
              <a:rPr lang="en-US" dirty="0" err="1" smtClean="0"/>
              <a:t>javascript</a:t>
            </a:r>
            <a:r>
              <a:rPr lang="en-US" dirty="0" smtClean="0"/>
              <a:t> GUI; also available as BIMserver plugin)</a:t>
            </a:r>
          </a:p>
          <a:p>
            <a:r>
              <a:rPr lang="en-US" dirty="0" err="1" smtClean="0"/>
              <a:t>BimQL</a:t>
            </a:r>
            <a:r>
              <a:rPr lang="en-US" dirty="0" smtClean="0"/>
              <a:t> (open BIM query language)</a:t>
            </a:r>
          </a:p>
          <a:p>
            <a:r>
              <a:rPr lang="en-US" dirty="0" err="1"/>
              <a:t>COBie</a:t>
            </a:r>
            <a:r>
              <a:rPr lang="en-US" dirty="0"/>
              <a:t> plugins (to support </a:t>
            </a:r>
            <a:r>
              <a:rPr lang="en-US" dirty="0" err="1"/>
              <a:t>COBie</a:t>
            </a:r>
            <a:r>
              <a:rPr lang="en-US" dirty="0"/>
              <a:t> in BIMserver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Most recent (unstable):</a:t>
            </a:r>
          </a:p>
          <a:p>
            <a:pPr lvl="1"/>
            <a:r>
              <a:rPr lang="en-US" dirty="0" smtClean="0"/>
              <a:t>BCF server (</a:t>
            </a:r>
            <a:r>
              <a:rPr lang="en-US" dirty="0" err="1" smtClean="0"/>
              <a:t>wordpress</a:t>
            </a:r>
            <a:r>
              <a:rPr lang="en-US" dirty="0" smtClean="0"/>
              <a:t> plugin to create a BCF topic server)</a:t>
            </a:r>
          </a:p>
          <a:p>
            <a:pPr lvl="1"/>
            <a:r>
              <a:rPr lang="en-US" dirty="0" smtClean="0"/>
              <a:t>BCF Forum (combines BCF Server, BIMserver and BIM Surfer to create a dashboard to discuss issues of your BIM)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02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789"/>
          <a:stretch/>
        </p:blipFill>
        <p:spPr>
          <a:xfrm>
            <a:off x="1566017" y="980728"/>
            <a:ext cx="1853855" cy="1944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4077072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4797152"/>
            <a:ext cx="1880566" cy="187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7800" r="14101"/>
          <a:stretch/>
        </p:blipFill>
        <p:spPr>
          <a:xfrm>
            <a:off x="3635896" y="980728"/>
            <a:ext cx="3096344" cy="22336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980728"/>
            <a:ext cx="1297944" cy="1512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280" y="980728"/>
            <a:ext cx="1800200" cy="18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216" y="4041576"/>
            <a:ext cx="2627784" cy="2627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2852936"/>
            <a:ext cx="1625987" cy="18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728" y="2996952"/>
            <a:ext cx="1584176" cy="15841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20" y="4797152"/>
            <a:ext cx="1296144" cy="18318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2200" y="2708920"/>
            <a:ext cx="1296144" cy="12961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92080" y="3212976"/>
            <a:ext cx="864096" cy="8640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1920" y="3284984"/>
            <a:ext cx="1224136" cy="758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92628" y="2708920"/>
            <a:ext cx="958028" cy="12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77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00410"/>
            <a:ext cx="7467600" cy="960438"/>
          </a:xfrm>
        </p:spPr>
        <p:txBody>
          <a:bodyPr/>
          <a:lstStyle/>
          <a:p>
            <a:r>
              <a:rPr lang="en-US" dirty="0" smtClean="0"/>
              <a:t>Part of a bigger picture</a:t>
            </a:r>
            <a:endParaRPr lang="en-US" dirty="0"/>
          </a:p>
        </p:txBody>
      </p:sp>
      <p:pic>
        <p:nvPicPr>
          <p:cNvPr id="4" name="Picture 3" descr="20131114_collaboration-osbi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892839"/>
            <a:ext cx="6096000" cy="49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54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/>
              <a:t>promising newcomers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BcfReporter</a:t>
            </a:r>
            <a:endParaRPr lang="en-US" dirty="0" smtClean="0"/>
          </a:p>
          <a:p>
            <a:r>
              <a:rPr lang="en-US" dirty="0" err="1" smtClean="0"/>
              <a:t>ConceptLibraryLink</a:t>
            </a:r>
            <a:r>
              <a:rPr lang="en-US" dirty="0" smtClean="0"/>
              <a:t> (for BIMserver)</a:t>
            </a:r>
          </a:p>
          <a:p>
            <a:r>
              <a:rPr lang="en-US" dirty="0" err="1"/>
              <a:t>openIFD</a:t>
            </a:r>
            <a:r>
              <a:rPr lang="en-US" dirty="0"/>
              <a:t> (experiment to build </a:t>
            </a:r>
            <a:r>
              <a:rPr lang="en-US" dirty="0" smtClean="0"/>
              <a:t>bottom-up </a:t>
            </a:r>
            <a:r>
              <a:rPr lang="en-US" dirty="0"/>
              <a:t>concept libraries)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And </a:t>
            </a:r>
            <a:r>
              <a:rPr lang="en-US" b="1" dirty="0"/>
              <a:t>honorable </a:t>
            </a:r>
            <a:r>
              <a:rPr lang="en-US" b="1" dirty="0" smtClean="0"/>
              <a:t>mentions of silently died projects:</a:t>
            </a:r>
          </a:p>
          <a:p>
            <a:r>
              <a:rPr lang="en-US" dirty="0"/>
              <a:t>Java3D viewer</a:t>
            </a:r>
          </a:p>
          <a:p>
            <a:r>
              <a:rPr lang="en-US" dirty="0"/>
              <a:t>BOM extractor</a:t>
            </a:r>
          </a:p>
          <a:p>
            <a:r>
              <a:rPr lang="en-US" dirty="0" err="1"/>
              <a:t>IfcObjectTagger</a:t>
            </a:r>
            <a:endParaRPr lang="en-US" dirty="0"/>
          </a:p>
          <a:p>
            <a:r>
              <a:rPr lang="en-US" dirty="0"/>
              <a:t>WebGL-</a:t>
            </a:r>
            <a:r>
              <a:rPr lang="en-US" dirty="0" err="1"/>
              <a:t>ThreeJS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881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Interconnecting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the interconnection of the different tools we found that we needed to standardize and document interfaces between the separate projects:</a:t>
            </a:r>
          </a:p>
          <a:p>
            <a:pPr lvl="2"/>
            <a:r>
              <a:rPr lang="en-US" dirty="0" smtClean="0"/>
              <a:t>BIMSie between (more generic) BIM services</a:t>
            </a:r>
          </a:p>
          <a:p>
            <a:pPr lvl="2"/>
            <a:r>
              <a:rPr lang="en-US" dirty="0" smtClean="0"/>
              <a:t>Between IFC render engines and BIMserver</a:t>
            </a:r>
          </a:p>
          <a:p>
            <a:pPr lvl="2"/>
            <a:r>
              <a:rPr lang="en-US" dirty="0" smtClean="0"/>
              <a:t>Between BIMserver and BIM Surfer (streaming, binary)</a:t>
            </a:r>
          </a:p>
          <a:p>
            <a:pPr lvl="2"/>
            <a:r>
              <a:rPr lang="en-US" dirty="0" smtClean="0"/>
              <a:t>BCF server interface (beta)</a:t>
            </a:r>
          </a:p>
          <a:p>
            <a:pPr lvl="2"/>
            <a:endParaRPr lang="en-US" dirty="0"/>
          </a:p>
          <a:p>
            <a:r>
              <a:rPr lang="en-US" dirty="0" smtClean="0"/>
              <a:t>Documenting them (well… at least plan to) on </a:t>
            </a:r>
            <a:r>
              <a:rPr lang="en-US" dirty="0" err="1" smtClean="0"/>
              <a:t>openbimstandards.org</a:t>
            </a:r>
            <a:endParaRPr lang="en-US" dirty="0" smtClean="0"/>
          </a:p>
          <a:p>
            <a:pPr lvl="1"/>
            <a:r>
              <a:rPr lang="en-US" dirty="0" smtClean="0"/>
              <a:t>But don’t take this too serious… </a:t>
            </a:r>
            <a:r>
              <a:rPr lang="en-US" b="1" dirty="0" smtClean="0"/>
              <a:t>We are BuildingSMART fans! </a:t>
            </a:r>
          </a:p>
          <a:p>
            <a:pPr marL="0" indent="0">
              <a:buNone/>
            </a:pPr>
            <a:endParaRPr lang="en-US" dirty="0" smtClean="0"/>
          </a:p>
          <a:p>
            <a:pPr marL="3556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1988920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Best place to go: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opensourceBIM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Special for the AEC </a:t>
            </a:r>
            <a:r>
              <a:rPr lang="en-US" b="0" dirty="0" err="1" smtClean="0"/>
              <a:t>Hackathon</a:t>
            </a:r>
            <a:r>
              <a:rPr lang="en-US" b="0" dirty="0"/>
              <a:t> 1.1:</a:t>
            </a:r>
            <a:br>
              <a:rPr lang="en-US" b="0" dirty="0"/>
            </a:br>
            <a:r>
              <a:rPr lang="en-US" sz="2000" b="0" dirty="0"/>
              <a:t>https://</a:t>
            </a:r>
            <a:r>
              <a:rPr lang="en-US" sz="2000" b="0" dirty="0" err="1"/>
              <a:t>github.com</a:t>
            </a:r>
            <a:r>
              <a:rPr lang="en-US" sz="2000" b="0" dirty="0"/>
              <a:t>/</a:t>
            </a:r>
            <a:r>
              <a:rPr lang="en-US" sz="2000" b="0" dirty="0" err="1"/>
              <a:t>opensourceBIM</a:t>
            </a:r>
            <a:r>
              <a:rPr lang="en-US" sz="2000" b="0" dirty="0"/>
              <a:t>/</a:t>
            </a:r>
            <a:r>
              <a:rPr lang="en-US" sz="2000" b="0" dirty="0" err="1"/>
              <a:t>AECHackathon</a:t>
            </a:r>
            <a:r>
              <a:rPr lang="en-US" sz="2000" b="0" dirty="0"/>
              <a:t>/wiki</a:t>
            </a:r>
            <a:br>
              <a:rPr lang="en-US" sz="2000" b="0" dirty="0"/>
            </a:b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62525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28" y="1556792"/>
            <a:ext cx="9144000" cy="528338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3350" y="1196832"/>
            <a:ext cx="7272338" cy="720000"/>
          </a:xfrm>
        </p:spPr>
        <p:txBody>
          <a:bodyPr/>
          <a:lstStyle/>
          <a:p>
            <a:pPr algn="ctr"/>
            <a:r>
              <a:rPr lang="en-US" dirty="0" err="1"/>
              <a:t>o</a:t>
            </a:r>
            <a:r>
              <a:rPr lang="en-US" dirty="0" err="1" smtClean="0"/>
              <a:t>pensourcebim.org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673" y="1"/>
            <a:ext cx="11996185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7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it all started: </a:t>
            </a:r>
            <a:r>
              <a:rPr lang="en-US" dirty="0" err="1" smtClean="0"/>
              <a:t>BIMserver.org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GB" b="1" dirty="0" smtClean="0"/>
              <a:t>BIMserver.org mission </a:t>
            </a:r>
            <a:r>
              <a:rPr lang="en-GB" dirty="0" smtClean="0"/>
              <a:t>is to help all actors in the Architectural, Engineering and Construction (AEC) industry </a:t>
            </a:r>
            <a:r>
              <a:rPr lang="en-GB" u="sng" dirty="0" smtClean="0"/>
              <a:t>to collaborate more efficiently and effectively</a:t>
            </a:r>
            <a:r>
              <a:rPr lang="en-GB" dirty="0" smtClean="0"/>
              <a:t> (and thereby creating better buildings for lower costs).</a:t>
            </a:r>
          </a:p>
          <a:p>
            <a:pPr fontAlgn="base"/>
            <a:endParaRPr lang="en-GB" dirty="0" smtClean="0"/>
          </a:p>
          <a:p>
            <a:pPr fontAlgn="base"/>
            <a:r>
              <a:rPr lang="en-GB" b="1" dirty="0" smtClean="0"/>
              <a:t>BIMserver.org goal </a:t>
            </a:r>
            <a:r>
              <a:rPr lang="en-GB" dirty="0" smtClean="0"/>
              <a:t>is to create the most favourite software platform for collaboration in the AEC-industry.</a:t>
            </a:r>
          </a:p>
          <a:p>
            <a:pPr fontAlgn="base"/>
            <a:endParaRPr lang="en-GB" dirty="0"/>
          </a:p>
          <a:p>
            <a:pPr fontAlgn="base"/>
            <a:endParaRPr lang="en-GB" dirty="0" smtClean="0"/>
          </a:p>
          <a:p>
            <a:pPr marL="0" indent="0" fontAlgn="base">
              <a:buNone/>
            </a:pPr>
            <a:r>
              <a:rPr lang="en-GB" dirty="0" smtClean="0"/>
              <a:t>                </a:t>
            </a:r>
            <a:r>
              <a:rPr lang="en-GB" dirty="0" err="1" smtClean="0"/>
              <a:t>www.bimserver.org</a:t>
            </a:r>
            <a:r>
              <a:rPr lang="en-GB" dirty="0" smtClean="0"/>
              <a:t> - </a:t>
            </a:r>
            <a:r>
              <a:rPr lang="en-GB" dirty="0" err="1" smtClean="0"/>
              <a:t>wiki.bimserver.org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33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3350" y="1196832"/>
            <a:ext cx="7272338" cy="720000"/>
          </a:xfrm>
        </p:spPr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it</a:t>
            </a:r>
            <a:r>
              <a:rPr lang="nl-NL" dirty="0" smtClean="0"/>
              <a:t> looks….</a:t>
            </a:r>
            <a:endParaRPr lang="nl-NL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936979"/>
            <a:ext cx="6192688" cy="458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23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BIMserver </a:t>
            </a:r>
            <a:r>
              <a:rPr lang="nl-NL" dirty="0" err="1" smtClean="0"/>
              <a:t>tactics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5" name="Down Arrow 4"/>
          <p:cNvSpPr/>
          <p:nvPr/>
        </p:nvSpPr>
        <p:spPr>
          <a:xfrm>
            <a:off x="7391400" y="2348880"/>
            <a:ext cx="432049" cy="3168352"/>
          </a:xfrm>
          <a:prstGeom prst="downArrow">
            <a:avLst>
              <a:gd name="adj1" fmla="val 50000"/>
              <a:gd name="adj2" fmla="val 13846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060848"/>
            <a:ext cx="7272338" cy="4182150"/>
          </a:xfrm>
        </p:spPr>
        <p:txBody>
          <a:bodyPr/>
          <a:lstStyle/>
          <a:p>
            <a:r>
              <a:rPr lang="en-GB" dirty="0" smtClean="0"/>
              <a:t>Mission: help AEC to collaborate more efficiently and effectively</a:t>
            </a:r>
          </a:p>
          <a:p>
            <a:pPr marL="0" indent="0">
              <a:buNone/>
            </a:pPr>
            <a:r>
              <a:rPr lang="en-GB" dirty="0" smtClean="0"/>
              <a:t>		+</a:t>
            </a:r>
          </a:p>
          <a:p>
            <a:r>
              <a:rPr lang="en-GB" dirty="0" smtClean="0"/>
              <a:t>Position: researchers = not software vendors</a:t>
            </a:r>
          </a:p>
          <a:p>
            <a:pPr lvl="2"/>
            <a:r>
              <a:rPr lang="en-GB" sz="1400" dirty="0" smtClean="0"/>
              <a:t>Creating a platform for others to build on top / extend;</a:t>
            </a:r>
          </a:p>
          <a:p>
            <a:pPr lvl="2"/>
            <a:r>
              <a:rPr lang="en-GB" sz="1400" dirty="0" smtClean="0"/>
              <a:t>No direct end-users;</a:t>
            </a:r>
          </a:p>
          <a:p>
            <a:pPr lvl="2"/>
            <a:r>
              <a:rPr lang="en-GB" sz="1400" dirty="0" smtClean="0"/>
              <a:t>Creating a snowball effect;</a:t>
            </a:r>
          </a:p>
          <a:p>
            <a:pPr marL="355600" lvl="2" indent="0">
              <a:buNone/>
            </a:pPr>
            <a:r>
              <a:rPr lang="en-GB" sz="1400" dirty="0" smtClean="0"/>
              <a:t>		=</a:t>
            </a:r>
          </a:p>
          <a:p>
            <a:r>
              <a:rPr lang="en-GB" dirty="0" smtClean="0"/>
              <a:t>Goal: create most favourite platform by lowering the threshold for developers of niche applications</a:t>
            </a:r>
          </a:p>
          <a:p>
            <a:pPr marL="185738" lvl="1" indent="0">
              <a:buNone/>
            </a:pPr>
            <a:r>
              <a:rPr lang="en-GB" sz="1600" dirty="0" smtClean="0"/>
              <a:t>		=</a:t>
            </a:r>
          </a:p>
          <a:p>
            <a:r>
              <a:rPr lang="en-GB" dirty="0" smtClean="0"/>
              <a:t>Mission: help AEC to collaborate more efficiently and effectively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3582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899592" y="2708920"/>
            <a:ext cx="792088" cy="18722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</a:rPr>
              <a:t>GUI </a:t>
            </a:r>
            <a:r>
              <a:rPr lang="nl-NL" sz="1200" dirty="0" err="1" smtClean="0">
                <a:solidFill>
                  <a:schemeClr val="tx1"/>
                </a:solidFill>
              </a:rPr>
              <a:t>plugins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plugin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sz="1800" b="0" dirty="0" smtClean="0"/>
              <a:t>(</a:t>
            </a:r>
            <a:r>
              <a:rPr lang="nl-NL" sz="1800" b="0" dirty="0" err="1" smtClean="0"/>
              <a:t>example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for</a:t>
            </a:r>
            <a:r>
              <a:rPr lang="nl-NL" sz="1800" b="0" dirty="0" smtClean="0"/>
              <a:t> ‘output’)</a:t>
            </a:r>
            <a:endParaRPr lang="nl-NL" sz="1800" b="0" dirty="0"/>
          </a:p>
        </p:txBody>
      </p:sp>
      <p:sp>
        <p:nvSpPr>
          <p:cNvPr id="6" name="Rectangle 5"/>
          <p:cNvSpPr/>
          <p:nvPr/>
        </p:nvSpPr>
        <p:spPr>
          <a:xfrm>
            <a:off x="7887434" y="3933056"/>
            <a:ext cx="1151334" cy="791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Database(s)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02477" y="3933210"/>
            <a:ext cx="852852" cy="7919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EMF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core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67238" y="3930083"/>
            <a:ext cx="974688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Object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IDMs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83380" y="3933210"/>
            <a:ext cx="1124524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Serializers</a:t>
            </a:r>
            <a:endParaRPr lang="nl-NL" sz="1400" dirty="0" smtClean="0">
              <a:solidFill>
                <a:schemeClr val="tx1"/>
              </a:solidFill>
            </a:endParaRPr>
          </a:p>
          <a:p>
            <a:pPr algn="ctr"/>
            <a:r>
              <a:rPr lang="nl-NL" sz="1050" dirty="0" smtClean="0">
                <a:solidFill>
                  <a:schemeClr val="tx1"/>
                </a:solidFill>
              </a:rPr>
              <a:t>(import/export)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37924" y="5151666"/>
            <a:ext cx="1093172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Merge</a:t>
            </a:r>
            <a:endParaRPr lang="nl-NL" sz="1400" dirty="0" smtClean="0">
              <a:solidFill>
                <a:schemeClr val="tx1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98536" y="5165208"/>
            <a:ext cx="1035606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Render</a:t>
            </a:r>
            <a:r>
              <a:rPr lang="nl-NL" sz="1400" dirty="0" smtClean="0">
                <a:solidFill>
                  <a:schemeClr val="tx1"/>
                </a:solidFill>
              </a:rPr>
              <a:t>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12670" y="5142465"/>
            <a:ext cx="1096524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Model-checkers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99406" y="2204864"/>
            <a:ext cx="1" cy="41205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0" idx="3"/>
          </p:cNvCxnSpPr>
          <p:nvPr/>
        </p:nvCxnSpPr>
        <p:spPr>
          <a:xfrm flipH="1">
            <a:off x="3707904" y="4329177"/>
            <a:ext cx="16945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9" idx="3"/>
          </p:cNvCxnSpPr>
          <p:nvPr/>
        </p:nvCxnSpPr>
        <p:spPr>
          <a:xfrm flipH="1" flipV="1">
            <a:off x="7541926" y="4326050"/>
            <a:ext cx="345508" cy="2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  <a:endCxn id="8" idx="6"/>
          </p:cNvCxnSpPr>
          <p:nvPr/>
        </p:nvCxnSpPr>
        <p:spPr>
          <a:xfrm flipH="1">
            <a:off x="6255329" y="4326050"/>
            <a:ext cx="311909" cy="3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1"/>
          </p:cNvCxnSpPr>
          <p:nvPr/>
        </p:nvCxnSpPr>
        <p:spPr>
          <a:xfrm flipH="1" flipV="1">
            <a:off x="611560" y="4329023"/>
            <a:ext cx="1971820" cy="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rved Down Arrow 34"/>
          <p:cNvSpPr/>
          <p:nvPr/>
        </p:nvSpPr>
        <p:spPr>
          <a:xfrm>
            <a:off x="2881535" y="3567702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13" idx="0"/>
            <a:endCxn id="8" idx="5"/>
          </p:cNvCxnSpPr>
          <p:nvPr/>
        </p:nvCxnSpPr>
        <p:spPr>
          <a:xfrm rot="16200000" flipV="1">
            <a:off x="6329034" y="4410567"/>
            <a:ext cx="533297" cy="9305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rved Down Arrow 21"/>
          <p:cNvSpPr/>
          <p:nvPr/>
        </p:nvSpPr>
        <p:spPr>
          <a:xfrm rot="10800000">
            <a:off x="2310379" y="5950791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>
            <a:stCxn id="30" idx="0"/>
          </p:cNvCxnSpPr>
          <p:nvPr/>
        </p:nvCxnSpPr>
        <p:spPr>
          <a:xfrm rot="16200000" flipV="1">
            <a:off x="4361333" y="4740011"/>
            <a:ext cx="828015" cy="634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336956" y="5157192"/>
            <a:ext cx="883116" cy="7859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Query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85607" y="5165208"/>
            <a:ext cx="1086593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Compare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>
            <a:stCxn id="34" idx="0"/>
            <a:endCxn id="8" idx="4"/>
          </p:cNvCxnSpPr>
          <p:nvPr/>
        </p:nvCxnSpPr>
        <p:spPr>
          <a:xfrm rot="16200000" flipV="1">
            <a:off x="5608872" y="4945175"/>
            <a:ext cx="440064" cy="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44" idx="2"/>
            <a:endCxn id="8" idx="0"/>
          </p:cNvCxnSpPr>
          <p:nvPr/>
        </p:nvCxnSpPr>
        <p:spPr>
          <a:xfrm rot="16200000" flipH="1">
            <a:off x="5486976" y="3591282"/>
            <a:ext cx="677505" cy="63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5304749" y="2564904"/>
            <a:ext cx="1035607" cy="6908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Internal</a:t>
            </a:r>
            <a:r>
              <a:rPr lang="nl-NL" sz="1400" dirty="0" smtClean="0">
                <a:solidFill>
                  <a:schemeClr val="tx1"/>
                </a:solidFill>
              </a:rPr>
              <a:t> services (‘</a:t>
            </a:r>
            <a:r>
              <a:rPr lang="nl-NL" sz="1400" dirty="0" err="1" smtClean="0">
                <a:solidFill>
                  <a:schemeClr val="tx1"/>
                </a:solidFill>
              </a:rPr>
              <a:t>apps</a:t>
            </a:r>
            <a:r>
              <a:rPr lang="nl-NL" sz="1400" dirty="0" smtClean="0">
                <a:solidFill>
                  <a:schemeClr val="tx1"/>
                </a:solidFill>
              </a:rPr>
              <a:t>’)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96433" y="2564904"/>
            <a:ext cx="1035607" cy="6908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Remote Services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63" name="Elbow Connector 62"/>
          <p:cNvCxnSpPr>
            <a:stCxn id="12" idx="0"/>
          </p:cNvCxnSpPr>
          <p:nvPr/>
        </p:nvCxnSpPr>
        <p:spPr>
          <a:xfrm rot="16200000" flipV="1">
            <a:off x="3321091" y="4769959"/>
            <a:ext cx="422023" cy="36847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0"/>
          </p:cNvCxnSpPr>
          <p:nvPr/>
        </p:nvCxnSpPr>
        <p:spPr>
          <a:xfrm rot="5400000" flipH="1" flipV="1">
            <a:off x="2572906" y="4736748"/>
            <a:ext cx="426522" cy="40331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1" idx="2"/>
          </p:cNvCxnSpPr>
          <p:nvPr/>
        </p:nvCxnSpPr>
        <p:spPr>
          <a:xfrm rot="16200000" flipH="1">
            <a:off x="3903087" y="3766854"/>
            <a:ext cx="1028651" cy="63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1"/>
          </p:cNvCxnSpPr>
          <p:nvPr/>
        </p:nvCxnSpPr>
        <p:spPr>
          <a:xfrm flipH="1" flipV="1">
            <a:off x="539552" y="2910304"/>
            <a:ext cx="335688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-53498" y="4413518"/>
            <a:ext cx="331236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/>
              <a:t>ServiceInterfaces</a:t>
            </a:r>
            <a:r>
              <a:rPr lang="nl-NL" sz="1600" dirty="0" smtClean="0"/>
              <a:t>   </a:t>
            </a:r>
          </a:p>
          <a:p>
            <a:r>
              <a:rPr lang="nl-NL" sz="1600" dirty="0" smtClean="0"/>
              <a:t> </a:t>
            </a:r>
            <a:r>
              <a:rPr lang="nl-NL" sz="1100" dirty="0" smtClean="0"/>
              <a:t>(SOAP, PB, JSON)</a:t>
            </a:r>
          </a:p>
          <a:p>
            <a:r>
              <a:rPr lang="nl-NL" sz="1100" dirty="0" err="1" smtClean="0"/>
              <a:t>Including</a:t>
            </a:r>
            <a:r>
              <a:rPr lang="nl-NL" sz="1100" dirty="0" smtClean="0"/>
              <a:t> BIMSie standard</a:t>
            </a:r>
            <a:endParaRPr lang="nl-NL" sz="1100" dirty="0"/>
          </a:p>
        </p:txBody>
      </p:sp>
      <p:cxnSp>
        <p:nvCxnSpPr>
          <p:cNvPr id="33" name="Elbow Connector 32"/>
          <p:cNvCxnSpPr>
            <a:stCxn id="44" idx="1"/>
            <a:endCxn id="31" idx="3"/>
          </p:cNvCxnSpPr>
          <p:nvPr/>
        </p:nvCxnSpPr>
        <p:spPr>
          <a:xfrm rot="10800000">
            <a:off x="4932041" y="2910305"/>
            <a:ext cx="372709" cy="127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3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tsn.tno.nl\Data\Users\berlolahmv\Home\Downloads\imag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1"/>
          <a:stretch/>
        </p:blipFill>
        <p:spPr bwMode="auto">
          <a:xfrm>
            <a:off x="1249662" y="1196752"/>
            <a:ext cx="7930850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41505"/>
      </p:ext>
    </p:extLst>
  </p:cSld>
  <p:clrMapOvr>
    <a:masterClrMapping/>
  </p:clrMapOvr>
</p:sld>
</file>

<file path=ppt/theme/theme1.xml><?xml version="1.0" encoding="utf-8"?>
<a:theme xmlns:a="http://schemas.openxmlformats.org/drawingml/2006/main" name="Basis TNO tekstdia -">
  <a:themeElements>
    <a:clrScheme name="TNO">
      <a:dk1>
        <a:sysClr val="windowText" lastClr="000000"/>
      </a:dk1>
      <a:lt1>
        <a:sysClr val="window" lastClr="FFFFFF"/>
      </a:lt1>
      <a:dk2>
        <a:srgbClr val="649EC9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9C9C9E"/>
      </a:hlink>
      <a:folHlink>
        <a:srgbClr val="5D5C60"/>
      </a:folHlink>
    </a:clrScheme>
    <a:fontScheme name="TN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671</Words>
  <Application>Microsoft Macintosh PowerPoint</Application>
  <PresentationFormat>On-screen Show (4:3)</PresentationFormat>
  <Paragraphs>131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Basis TNO tekstdia -</vt:lpstr>
      <vt:lpstr>Open Source BIM (.org)</vt:lpstr>
      <vt:lpstr>Open Source BIM</vt:lpstr>
      <vt:lpstr>opensourcebim.org</vt:lpstr>
      <vt:lpstr>PowerPoint Presentation</vt:lpstr>
      <vt:lpstr>Where it all started: BIMserver.org</vt:lpstr>
      <vt:lpstr>How it looks….</vt:lpstr>
      <vt:lpstr>BIMserver tactics:</vt:lpstr>
      <vt:lpstr>The plugin framework (example for ‘output’)</vt:lpstr>
      <vt:lpstr>PowerPoint Presentation</vt:lpstr>
      <vt:lpstr>What BIMserver is….</vt:lpstr>
      <vt:lpstr>Where people are using it for…..</vt:lpstr>
      <vt:lpstr>In short BIMserver is an IFC database</vt:lpstr>
      <vt:lpstr>IfcOpenShell.org</vt:lpstr>
      <vt:lpstr>PowerPoint Presentation</vt:lpstr>
      <vt:lpstr>Thanks to the collaboration</vt:lpstr>
      <vt:lpstr>And then…</vt:lpstr>
      <vt:lpstr>BIM Surfer  www.bimsurfer.org  SceneJS based WebGL application to view IFC in a webbrowser</vt:lpstr>
      <vt:lpstr>Vienna fans made ‘expose’  and ‘transparent’  sliders</vt:lpstr>
      <vt:lpstr>“Complete” rewrite in 2014</vt:lpstr>
      <vt:lpstr>We made it official</vt:lpstr>
      <vt:lpstr>And others joined….</vt:lpstr>
      <vt:lpstr>PowerPoint Presentation</vt:lpstr>
      <vt:lpstr>Part of a bigger picture</vt:lpstr>
      <vt:lpstr>Some promising newcomers:</vt:lpstr>
      <vt:lpstr>Interconnecting</vt:lpstr>
      <vt:lpstr>Best place to go:  https://github.com/opensourceBIM/   Special for the AEC Hackathon 1.1: https://github.com/opensourceBIM/AECHackathon/wiki 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BIM Technologie update</dc:title>
  <dc:creator/>
  <cp:lastModifiedBy/>
  <cp:revision>1</cp:revision>
  <dcterms:created xsi:type="dcterms:W3CDTF">2010-12-16T09:20:55Z</dcterms:created>
  <dcterms:modified xsi:type="dcterms:W3CDTF">2014-03-14T22:57:43Z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Date">
    <vt:lpwstr>12-3-2014 20:12:34</vt:lpwstr>
  </property>
  <property fmtid="{D5CDD505-2E9C-101B-9397-08002B2CF9AE}" pid="3" name="Title">
    <vt:lpwstr>BIM Technologie update</vt:lpwstr>
  </property>
  <property fmtid="{D5CDD505-2E9C-101B-9397-08002B2CF9AE}" pid="4" name="SubTitle">
    <vt:lpwstr/>
  </property>
  <property fmtid="{D5CDD505-2E9C-101B-9397-08002B2CF9AE}" pid="5" name="Author">
    <vt:lpwstr>Léon van Berlo</vt:lpwstr>
  </property>
  <property fmtid="{D5CDD505-2E9C-101B-9397-08002B2CF9AE}" pid="6" name="ShowPages">
    <vt:lpwstr>False</vt:lpwstr>
  </property>
  <property fmtid="{D5CDD505-2E9C-101B-9397-08002B2CF9AE}" pid="7" name="ShowDate">
    <vt:lpwstr>False</vt:lpwstr>
  </property>
  <property fmtid="{D5CDD505-2E9C-101B-9397-08002B2CF9AE}" pid="8" name="SelectedPhoto">
    <vt:lpwstr>TNO_THEMA'sBasic.jpg</vt:lpwstr>
  </property>
  <property fmtid="{D5CDD505-2E9C-101B-9397-08002B2CF9AE}" pid="9" name="DateText">
    <vt:lpwstr>12 maart 2014</vt:lpwstr>
  </property>
  <property fmtid="{D5CDD505-2E9C-101B-9397-08002B2CF9AE}" pid="10" name="Color">
    <vt:lpwstr>True</vt:lpwstr>
  </property>
  <property fmtid="{D5CDD505-2E9C-101B-9397-08002B2CF9AE}" pid="11" name="Grammar">
    <vt:lpwstr>1</vt:lpwstr>
  </property>
  <property fmtid="{D5CDD505-2E9C-101B-9397-08002B2CF9AE}" pid="12" name="FavoriteLink1Image">
    <vt:lpwstr>Nederland.jpg</vt:lpwstr>
  </property>
  <property fmtid="{D5CDD505-2E9C-101B-9397-08002B2CF9AE}" pid="13" name="FavoriteLink2Image">
    <vt:lpwstr>techniek.jpg</vt:lpwstr>
  </property>
  <property fmtid="{D5CDD505-2E9C-101B-9397-08002B2CF9AE}" pid="14" name="FavoriteLink1Index">
    <vt:lpwstr>1</vt:lpwstr>
  </property>
  <property fmtid="{D5CDD505-2E9C-101B-9397-08002B2CF9AE}" pid="15" name="FavoriteLink2Index">
    <vt:lpwstr>1</vt:lpwstr>
  </property>
  <property fmtid="{D5CDD505-2E9C-101B-9397-08002B2CF9AE}" pid="16" name="CreationDate">
    <vt:lpwstr>12-3-2014 18:25:59</vt:lpwstr>
  </property>
  <property fmtid="{D5CDD505-2E9C-101B-9397-08002B2CF9AE}" pid="17" name="CreationBy">
    <vt:lpwstr>berlolahmv</vt:lpwstr>
  </property>
</Properties>
</file>